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0"/>
  </p:notesMasterIdLst>
  <p:handoutMasterIdLst>
    <p:handoutMasterId r:id="rId31"/>
  </p:handoutMasterIdLst>
  <p:sldIdLst>
    <p:sldId id="433" r:id="rId3"/>
    <p:sldId id="434" r:id="rId4"/>
    <p:sldId id="405" r:id="rId5"/>
    <p:sldId id="406" r:id="rId6"/>
    <p:sldId id="407" r:id="rId7"/>
    <p:sldId id="409" r:id="rId8"/>
    <p:sldId id="410" r:id="rId9"/>
    <p:sldId id="411" r:id="rId10"/>
    <p:sldId id="412" r:id="rId11"/>
    <p:sldId id="430" r:id="rId12"/>
    <p:sldId id="431" r:id="rId13"/>
    <p:sldId id="417" r:id="rId14"/>
    <p:sldId id="418" r:id="rId15"/>
    <p:sldId id="419" r:id="rId16"/>
    <p:sldId id="420" r:id="rId17"/>
    <p:sldId id="421" r:id="rId18"/>
    <p:sldId id="422" r:id="rId19"/>
    <p:sldId id="423" r:id="rId20"/>
    <p:sldId id="425" r:id="rId21"/>
    <p:sldId id="426" r:id="rId22"/>
    <p:sldId id="427" r:id="rId23"/>
    <p:sldId id="428" r:id="rId24"/>
    <p:sldId id="436" r:id="rId25"/>
    <p:sldId id="437" r:id="rId26"/>
    <p:sldId id="438" r:id="rId27"/>
    <p:sldId id="404" r:id="rId28"/>
    <p:sldId id="435" r:id="rId2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33"/>
            <p14:sldId id="434"/>
          </p14:sldIdLst>
        </p14:section>
        <p14:section name="Course Overview" id="{62B953B8-B832-47C6-9235-D817D1BAEB4D}">
          <p14:sldIdLst>
            <p14:sldId id="405"/>
            <p14:sldId id="406"/>
            <p14:sldId id="407"/>
            <p14:sldId id="409"/>
            <p14:sldId id="410"/>
            <p14:sldId id="411"/>
            <p14:sldId id="412"/>
            <p14:sldId id="430"/>
            <p14:sldId id="431"/>
            <p14:sldId id="417"/>
            <p14:sldId id="418"/>
            <p14:sldId id="419"/>
            <p14:sldId id="420"/>
            <p14:sldId id="421"/>
            <p14:sldId id="422"/>
            <p14:sldId id="423"/>
            <p14:sldId id="425"/>
            <p14:sldId id="426"/>
            <p14:sldId id="427"/>
            <p14:sldId id="428"/>
          </p14:sldIdLst>
        </p14:section>
        <p14:section name="Conclusion" id="{10E03AB1-9AA8-4E86-9A64-D741901E50A2}">
          <p14:sldIdLst>
            <p14:sldId id="436"/>
            <p14:sldId id="437"/>
            <p14:sldId id="438"/>
            <p14:sldId id="404"/>
            <p14:sldId id="4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ABFF"/>
    <a:srgbClr val="005828"/>
    <a:srgbClr val="00B050"/>
    <a:srgbClr val="003760"/>
    <a:srgbClr val="0070C0"/>
    <a:srgbClr val="C6C0AA"/>
    <a:srgbClr val="FFF0D9"/>
    <a:srgbClr val="FFA72A"/>
    <a:srgbClr val="F0F5FA"/>
    <a:srgbClr val="1A8AF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76" autoAdjust="0"/>
    <p:restoredTop sz="94534" autoAdjust="0"/>
  </p:normalViewPr>
  <p:slideViewPr>
    <p:cSldViewPr>
      <p:cViewPr varScale="1">
        <p:scale>
          <a:sx n="86" d="100"/>
          <a:sy n="86" d="100"/>
        </p:scale>
        <p:origin x="341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21-May-18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21-May-18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510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45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24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922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50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403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467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52250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7499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766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21-May-18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9">
            <a:extLst>
              <a:ext uri="{FF2B5EF4-FFF2-40B4-BE49-F238E27FC236}">
                <a16:creationId xmlns:a16="http://schemas.microsoft.com/office/drawing/2014/main" id="{137202EB-ED0E-4E36-AF0D-3C14E1E17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2F2189-2658-41D9-B248-2A4275099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20CF9-A1E5-4594-B6B5-4E33A9373C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-164998" y="916096"/>
            <a:ext cx="3788598" cy="43954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C72FAC-F5FC-4E78-AF2E-5FE88145F87F}"/>
              </a:ext>
            </a:extLst>
          </p:cNvPr>
          <p:cNvSpPr/>
          <p:nvPr userDrawn="1"/>
        </p:nvSpPr>
        <p:spPr>
          <a:xfrm rot="20949717">
            <a:off x="2448430" y="3248284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A82EC-2BC4-4E2F-8DDF-AD19DA7284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sp>
        <p:nvSpPr>
          <p:cNvPr id="7" name="TextBox 6">
            <a:hlinkClick r:id="rId5" tooltip="Software University Foundaton"/>
            <a:extLst>
              <a:ext uri="{FF2B5EF4-FFF2-40B4-BE49-F238E27FC236}">
                <a16:creationId xmlns:a16="http://schemas.microsoft.com/office/drawing/2014/main" id="{16E2CED5-12CB-4DAB-AB53-DAFC84087DD6}"/>
              </a:ext>
            </a:extLst>
          </p:cNvPr>
          <p:cNvSpPr txBox="1"/>
          <p:nvPr userDrawn="1"/>
        </p:nvSpPr>
        <p:spPr>
          <a:xfrm rot="20630519">
            <a:off x="6262132" y="2455429"/>
            <a:ext cx="419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8" name="TextBox 7">
            <a:hlinkClick r:id="rId5" tooltip="Software University Foundaton"/>
            <a:extLst>
              <a:ext uri="{FF2B5EF4-FFF2-40B4-BE49-F238E27FC236}">
                <a16:creationId xmlns:a16="http://schemas.microsoft.com/office/drawing/2014/main" id="{6AD1C000-AB32-4602-B810-4D9852856055}"/>
              </a:ext>
            </a:extLst>
          </p:cNvPr>
          <p:cNvSpPr txBox="1"/>
          <p:nvPr userDrawn="1"/>
        </p:nvSpPr>
        <p:spPr>
          <a:xfrm rot="1520410">
            <a:off x="3877964" y="2025853"/>
            <a:ext cx="603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9" name="TextBox 8">
            <a:hlinkClick r:id="rId5" tooltip="Software University Foundaton"/>
            <a:extLst>
              <a:ext uri="{FF2B5EF4-FFF2-40B4-BE49-F238E27FC236}">
                <a16:creationId xmlns:a16="http://schemas.microsoft.com/office/drawing/2014/main" id="{3CE77DE0-66FC-48AC-A23C-2E121AF40F0C}"/>
              </a:ext>
            </a:extLst>
          </p:cNvPr>
          <p:cNvSpPr txBox="1"/>
          <p:nvPr userDrawn="1"/>
        </p:nvSpPr>
        <p:spPr>
          <a:xfrm rot="20630519" flipH="1">
            <a:off x="4681374" y="1498789"/>
            <a:ext cx="794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0" name="TextBox 9">
            <a:hlinkClick r:id="rId5" tooltip="Software University Foundaton"/>
            <a:extLst>
              <a:ext uri="{FF2B5EF4-FFF2-40B4-BE49-F238E27FC236}">
                <a16:creationId xmlns:a16="http://schemas.microsoft.com/office/drawing/2014/main" id="{E7C26DA3-0849-42C5-9508-EF9BFF7C47DB}"/>
              </a:ext>
            </a:extLst>
          </p:cNvPr>
          <p:cNvSpPr txBox="1"/>
          <p:nvPr userDrawn="1"/>
        </p:nvSpPr>
        <p:spPr>
          <a:xfrm rot="1561633" flipH="1">
            <a:off x="4556582" y="2300748"/>
            <a:ext cx="3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1" name="TextBox 10">
            <a:hlinkClick r:id="rId5" tooltip="Software University Foundaton"/>
            <a:extLst>
              <a:ext uri="{FF2B5EF4-FFF2-40B4-BE49-F238E27FC236}">
                <a16:creationId xmlns:a16="http://schemas.microsoft.com/office/drawing/2014/main" id="{AB44A4A6-AE34-4A8F-9077-D6569BF40B0C}"/>
              </a:ext>
            </a:extLst>
          </p:cNvPr>
          <p:cNvSpPr txBox="1"/>
          <p:nvPr userDrawn="1"/>
        </p:nvSpPr>
        <p:spPr>
          <a:xfrm rot="20630519">
            <a:off x="5595499" y="1910250"/>
            <a:ext cx="633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2" name="TextBox 11">
            <a:hlinkClick r:id="rId5" tooltip="Software University Foundaton"/>
            <a:extLst>
              <a:ext uri="{FF2B5EF4-FFF2-40B4-BE49-F238E27FC236}">
                <a16:creationId xmlns:a16="http://schemas.microsoft.com/office/drawing/2014/main" id="{68861D82-7435-41E8-B5ED-398623FC4F51}"/>
              </a:ext>
            </a:extLst>
          </p:cNvPr>
          <p:cNvSpPr txBox="1"/>
          <p:nvPr userDrawn="1"/>
        </p:nvSpPr>
        <p:spPr>
          <a:xfrm rot="20630519">
            <a:off x="5958093" y="4185177"/>
            <a:ext cx="48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3" name="TextBox 12">
            <a:hlinkClick r:id="rId5" tooltip="Software University Foundaton"/>
            <a:extLst>
              <a:ext uri="{FF2B5EF4-FFF2-40B4-BE49-F238E27FC236}">
                <a16:creationId xmlns:a16="http://schemas.microsoft.com/office/drawing/2014/main" id="{C224F999-651D-4A26-8A68-EB68765C5790}"/>
              </a:ext>
            </a:extLst>
          </p:cNvPr>
          <p:cNvSpPr txBox="1"/>
          <p:nvPr userDrawn="1"/>
        </p:nvSpPr>
        <p:spPr>
          <a:xfrm rot="1523920">
            <a:off x="5526053" y="4973072"/>
            <a:ext cx="511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5" name="TextBox 14">
            <a:hlinkClick r:id="rId5" tooltip="Software University Foundaton"/>
            <a:extLst>
              <a:ext uri="{FF2B5EF4-FFF2-40B4-BE49-F238E27FC236}">
                <a16:creationId xmlns:a16="http://schemas.microsoft.com/office/drawing/2014/main" id="{B5855C6E-6513-4A5E-964E-CBB574B2B476}"/>
              </a:ext>
            </a:extLst>
          </p:cNvPr>
          <p:cNvSpPr txBox="1"/>
          <p:nvPr userDrawn="1"/>
        </p:nvSpPr>
        <p:spPr>
          <a:xfrm rot="20630519">
            <a:off x="4449873" y="5209304"/>
            <a:ext cx="890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6" name="TextBox 15">
            <a:hlinkClick r:id="rId5" tooltip="Software University Foundaton"/>
            <a:extLst>
              <a:ext uri="{FF2B5EF4-FFF2-40B4-BE49-F238E27FC236}">
                <a16:creationId xmlns:a16="http://schemas.microsoft.com/office/drawing/2014/main" id="{719AA859-1237-4914-865D-8E0CD3AD6567}"/>
              </a:ext>
            </a:extLst>
          </p:cNvPr>
          <p:cNvSpPr txBox="1"/>
          <p:nvPr userDrawn="1"/>
        </p:nvSpPr>
        <p:spPr>
          <a:xfrm rot="20630519">
            <a:off x="3816150" y="4721100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7" name="TextBox 16">
            <a:hlinkClick r:id="rId5" tooltip="Software University Foundaton"/>
            <a:extLst>
              <a:ext uri="{FF2B5EF4-FFF2-40B4-BE49-F238E27FC236}">
                <a16:creationId xmlns:a16="http://schemas.microsoft.com/office/drawing/2014/main" id="{53CC8498-FFA6-457D-8B54-3BF3461CEF7A}"/>
              </a:ext>
            </a:extLst>
          </p:cNvPr>
          <p:cNvSpPr txBox="1"/>
          <p:nvPr userDrawn="1"/>
        </p:nvSpPr>
        <p:spPr>
          <a:xfrm rot="20630519">
            <a:off x="6700448" y="5556898"/>
            <a:ext cx="675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9" name="TextBox 18">
            <a:hlinkClick r:id="rId5" tooltip="Software University Foundaton"/>
            <a:extLst>
              <a:ext uri="{FF2B5EF4-FFF2-40B4-BE49-F238E27FC236}">
                <a16:creationId xmlns:a16="http://schemas.microsoft.com/office/drawing/2014/main" id="{2E797E8D-83EB-4466-9FA3-509596EA5568}"/>
              </a:ext>
            </a:extLst>
          </p:cNvPr>
          <p:cNvSpPr txBox="1"/>
          <p:nvPr userDrawn="1"/>
        </p:nvSpPr>
        <p:spPr>
          <a:xfrm rot="20414927">
            <a:off x="4564931" y="3847302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0" name="TextBox 19">
            <a:hlinkClick r:id="rId5" tooltip="Software University Foundaton"/>
            <a:extLst>
              <a:ext uri="{FF2B5EF4-FFF2-40B4-BE49-F238E27FC236}">
                <a16:creationId xmlns:a16="http://schemas.microsoft.com/office/drawing/2014/main" id="{58B95D20-6C4F-4F79-AA1D-E40A00E41053}"/>
              </a:ext>
            </a:extLst>
          </p:cNvPr>
          <p:cNvSpPr txBox="1"/>
          <p:nvPr userDrawn="1"/>
        </p:nvSpPr>
        <p:spPr>
          <a:xfrm rot="20215874">
            <a:off x="3237387" y="5258002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1" name="TextBox 20">
            <a:hlinkClick r:id="rId5" tooltip="Software University Foundaton"/>
            <a:extLst>
              <a:ext uri="{FF2B5EF4-FFF2-40B4-BE49-F238E27FC236}">
                <a16:creationId xmlns:a16="http://schemas.microsoft.com/office/drawing/2014/main" id="{2CD5EF91-E0BC-462F-B1B8-6B3F8F1038E5}"/>
              </a:ext>
            </a:extLst>
          </p:cNvPr>
          <p:cNvSpPr txBox="1"/>
          <p:nvPr userDrawn="1"/>
        </p:nvSpPr>
        <p:spPr>
          <a:xfrm rot="1264394">
            <a:off x="4972839" y="5461109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2" name="TextBox 21">
            <a:hlinkClick r:id="rId5" tooltip="Software University Foundaton"/>
            <a:extLst>
              <a:ext uri="{FF2B5EF4-FFF2-40B4-BE49-F238E27FC236}">
                <a16:creationId xmlns:a16="http://schemas.microsoft.com/office/drawing/2014/main" id="{6FF45627-4AF4-4071-A0E8-76738F228651}"/>
              </a:ext>
            </a:extLst>
          </p:cNvPr>
          <p:cNvSpPr txBox="1"/>
          <p:nvPr userDrawn="1"/>
        </p:nvSpPr>
        <p:spPr>
          <a:xfrm rot="1264394">
            <a:off x="2288795" y="4785832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3" name="TextBox 22">
            <a:hlinkClick r:id="rId5" tooltip="Software University Foundaton"/>
            <a:extLst>
              <a:ext uri="{FF2B5EF4-FFF2-40B4-BE49-F238E27FC236}">
                <a16:creationId xmlns:a16="http://schemas.microsoft.com/office/drawing/2014/main" id="{BF119269-565D-4BCB-BED2-4133229E3330}"/>
              </a:ext>
            </a:extLst>
          </p:cNvPr>
          <p:cNvSpPr txBox="1"/>
          <p:nvPr userDrawn="1"/>
        </p:nvSpPr>
        <p:spPr>
          <a:xfrm rot="19121928">
            <a:off x="1148777" y="519210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4" name="TextBox 23">
            <a:hlinkClick r:id="rId5" tooltip="Software University Foundaton"/>
            <a:extLst>
              <a:ext uri="{FF2B5EF4-FFF2-40B4-BE49-F238E27FC236}">
                <a16:creationId xmlns:a16="http://schemas.microsoft.com/office/drawing/2014/main" id="{C9FE10EB-E49B-416A-A18D-617D25B2AADB}"/>
              </a:ext>
            </a:extLst>
          </p:cNvPr>
          <p:cNvSpPr txBox="1"/>
          <p:nvPr userDrawn="1"/>
        </p:nvSpPr>
        <p:spPr>
          <a:xfrm rot="1264394">
            <a:off x="5119223" y="2423357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5" name="TextBox 24">
            <a:hlinkClick r:id="rId5" tooltip="Software University Foundaton"/>
            <a:extLst>
              <a:ext uri="{FF2B5EF4-FFF2-40B4-BE49-F238E27FC236}">
                <a16:creationId xmlns:a16="http://schemas.microsoft.com/office/drawing/2014/main" id="{B9FCDDF2-3137-4E34-B264-5F180611DC0D}"/>
              </a:ext>
            </a:extLst>
          </p:cNvPr>
          <p:cNvSpPr txBox="1"/>
          <p:nvPr userDrawn="1"/>
        </p:nvSpPr>
        <p:spPr>
          <a:xfrm rot="1264394">
            <a:off x="6346551" y="1433277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6" name="TextBox 25">
            <a:hlinkClick r:id="rId5" tooltip="Software University Foundaton"/>
            <a:extLst>
              <a:ext uri="{FF2B5EF4-FFF2-40B4-BE49-F238E27FC236}">
                <a16:creationId xmlns:a16="http://schemas.microsoft.com/office/drawing/2014/main" id="{F4930118-998D-499A-B37E-D5577CC1A7E4}"/>
              </a:ext>
            </a:extLst>
          </p:cNvPr>
          <p:cNvSpPr txBox="1"/>
          <p:nvPr userDrawn="1"/>
        </p:nvSpPr>
        <p:spPr>
          <a:xfrm rot="20252314">
            <a:off x="3655924" y="255875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  <a:extLst>
              <a:ext uri="{FF2B5EF4-FFF2-40B4-BE49-F238E27FC236}">
                <a16:creationId xmlns:a16="http://schemas.microsoft.com/office/drawing/2014/main" id="{A0EE0643-28B4-437C-A977-17D2723F8213}"/>
              </a:ext>
            </a:extLst>
          </p:cNvPr>
          <p:cNvSpPr txBox="1"/>
          <p:nvPr userDrawn="1"/>
        </p:nvSpPr>
        <p:spPr>
          <a:xfrm rot="20585427">
            <a:off x="5153803" y="1205250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8" name="TextBox 27">
            <a:hlinkClick r:id="rId5" tooltip="Software University Foundaton"/>
            <a:extLst>
              <a:ext uri="{FF2B5EF4-FFF2-40B4-BE49-F238E27FC236}">
                <a16:creationId xmlns:a16="http://schemas.microsoft.com/office/drawing/2014/main" id="{ADAF237D-C784-4665-8DD2-A2B085FC2CAF}"/>
              </a:ext>
            </a:extLst>
          </p:cNvPr>
          <p:cNvSpPr txBox="1"/>
          <p:nvPr userDrawn="1"/>
        </p:nvSpPr>
        <p:spPr>
          <a:xfrm rot="1264394">
            <a:off x="6087514" y="4865199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9" name="TextBox 28">
            <a:hlinkClick r:id="rId5" tooltip="Software University Foundaton"/>
            <a:extLst>
              <a:ext uri="{FF2B5EF4-FFF2-40B4-BE49-F238E27FC236}">
                <a16:creationId xmlns:a16="http://schemas.microsoft.com/office/drawing/2014/main" id="{012AF389-E695-4054-9706-588DCD4FD543}"/>
              </a:ext>
            </a:extLst>
          </p:cNvPr>
          <p:cNvSpPr txBox="1"/>
          <p:nvPr userDrawn="1"/>
        </p:nvSpPr>
        <p:spPr>
          <a:xfrm rot="2248444">
            <a:off x="2907153" y="1116639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30" name="TextBox 29">
            <a:hlinkClick r:id="rId5" tooltip="Software University Foundaton"/>
            <a:extLst>
              <a:ext uri="{FF2B5EF4-FFF2-40B4-BE49-F238E27FC236}">
                <a16:creationId xmlns:a16="http://schemas.microsoft.com/office/drawing/2014/main" id="{98678852-FD82-4E90-BE26-4D9E01678873}"/>
              </a:ext>
            </a:extLst>
          </p:cNvPr>
          <p:cNvSpPr txBox="1"/>
          <p:nvPr userDrawn="1"/>
        </p:nvSpPr>
        <p:spPr>
          <a:xfrm rot="20630519">
            <a:off x="2267918" y="5761976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51226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21-May-18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3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softuni.bg/users/profile/sho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hyperlink" Target="https://softuni.bg/courses/databases-basics-ms-sql-server" TargetMode="External"/><Relationship Id="rId7" Type="http://schemas.openxmlformats.org/officeDocument/2006/relationships/hyperlink" Target="https://www.facebook.com/groups/SoftUniCsharpDBFundamentalsMay2018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hyperlink" Target="https://softuni.bg/forum/categories/63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sql-server/sql-server-2017" TargetMode="External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hyperlink" Target="https://www.visualstudio.com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hyperlink" Target="https://softuni.bg/courses/databases-basics-ms-sql-server" TargetMode="External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hyperlink" Target="http://www.indeavr.com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uperhosting.bg/" TargetMode="External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hyperlink" Target="http://xs-software.com/" TargetMode="External"/><Relationship Id="rId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63.png"/><Relationship Id="rId4" Type="http://schemas.openxmlformats.org/officeDocument/2006/relationships/image" Target="../media/image60.png"/><Relationship Id="rId9" Type="http://schemas.openxmlformats.org/officeDocument/2006/relationships/hyperlink" Target="https://netpeak.net/" TargetMode="External"/><Relationship Id="rId1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elenor.bg/" TargetMode="External"/><Relationship Id="rId13" Type="http://schemas.openxmlformats.org/officeDocument/2006/relationships/image" Target="../media/image71.png"/><Relationship Id="rId3" Type="http://schemas.openxmlformats.org/officeDocument/2006/relationships/hyperlink" Target="https://aeternity.com/" TargetMode="External"/><Relationship Id="rId7" Type="http://schemas.openxmlformats.org/officeDocument/2006/relationships/image" Target="../media/image68.jpeg"/><Relationship Id="rId12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ebherr.com/en/deu/start/start-page.html" TargetMode="External"/><Relationship Id="rId11" Type="http://schemas.openxmlformats.org/officeDocument/2006/relationships/image" Target="../media/image70.png"/><Relationship Id="rId5" Type="http://schemas.openxmlformats.org/officeDocument/2006/relationships/image" Target="../media/image67.png"/><Relationship Id="rId10" Type="http://schemas.openxmlformats.org/officeDocument/2006/relationships/hyperlink" Target="https://www.sbtech.com/" TargetMode="External"/><Relationship Id="rId4" Type="http://schemas.openxmlformats.org/officeDocument/2006/relationships/image" Target="../media/image66.png"/><Relationship Id="rId9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2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7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>
            <a:normAutofit fontScale="90000"/>
          </a:bodyPr>
          <a:lstStyle/>
          <a:p>
            <a:r>
              <a:rPr lang="en-US" dirty="0"/>
              <a:t>C# Database Fundamentals</a:t>
            </a:r>
            <a:br>
              <a:rPr lang="en-US" dirty="0"/>
            </a:br>
            <a:r>
              <a:rPr lang="en-US" dirty="0"/>
              <a:t>with Microsoft SQL Server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Course Overview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576164">
            <a:off x="5364524" y="3806198"/>
            <a:ext cx="998991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C# DB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Basics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EDAB68-3787-4615-BBA2-C1A8F5FC8D5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  <p:pic>
        <p:nvPicPr>
          <p:cNvPr id="13" name="Picture Placeholder 2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417" t="-1115" r="-4533" b="1115"/>
          <a:stretch/>
        </p:blipFill>
        <p:spPr>
          <a:xfrm>
            <a:off x="6767513" y="3124200"/>
            <a:ext cx="4722812" cy="3048000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379">
            <a:off x="6536649" y="4133835"/>
            <a:ext cx="3134069" cy="238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7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7808999" cy="5570355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Boris Kostov</a:t>
            </a:r>
          </a:p>
          <a:p>
            <a:pPr lvl="1"/>
            <a:r>
              <a:rPr lang="en-US" noProof="1"/>
              <a:t>Technical Trainer @ SoftUni</a:t>
            </a:r>
          </a:p>
          <a:p>
            <a:pPr lvl="1"/>
            <a:r>
              <a:rPr lang="en-US" noProof="1"/>
              <a:t>Student @ Sofia University</a:t>
            </a:r>
          </a:p>
          <a:p>
            <a:pPr lvl="2"/>
            <a:r>
              <a:rPr lang="en-US" noProof="1"/>
              <a:t>Information Systems</a:t>
            </a:r>
          </a:p>
          <a:p>
            <a:pPr lvl="1"/>
            <a:r>
              <a:rPr lang="en-US" noProof="1"/>
              <a:t>Interests in C#</a:t>
            </a:r>
          </a:p>
          <a:p>
            <a:pPr lvl="1"/>
            <a:r>
              <a:rPr lang="en-US" noProof="1"/>
              <a:t>Personal Trainer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5C36A1-6526-4E5C-8B1B-AAD40CA5F9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89812" y="1524000"/>
            <a:ext cx="3178171" cy="3810000"/>
          </a:xfrm>
          <a:prstGeom prst="roundRect">
            <a:avLst>
              <a:gd name="adj" fmla="val 11924"/>
            </a:avLst>
          </a:prstGeom>
        </p:spPr>
      </p:pic>
    </p:spTree>
    <p:extLst>
      <p:ext uri="{BB962C8B-B14F-4D97-AF65-F5344CB8AC3E}">
        <p14:creationId xmlns:p14="http://schemas.microsoft.com/office/powerpoint/2010/main" val="1310256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647199" cy="5570355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Stoyan Shopov</a:t>
            </a:r>
          </a:p>
          <a:p>
            <a:pPr lvl="1"/>
            <a:r>
              <a:rPr lang="en-US" noProof="1"/>
              <a:t>Technical Trainer @ SoftUni</a:t>
            </a:r>
          </a:p>
          <a:p>
            <a:pPr lvl="1"/>
            <a:r>
              <a:rPr lang="en-US" noProof="1"/>
              <a:t>ASP.NET Web Developer</a:t>
            </a:r>
          </a:p>
          <a:p>
            <a:pPr lvl="1"/>
            <a:r>
              <a:rPr lang="en-US" noProof="1"/>
              <a:t>Experience with MSSQL, ADO.NET</a:t>
            </a:r>
          </a:p>
          <a:p>
            <a:pPr lvl="1"/>
            <a:r>
              <a:rPr lang="en-US" noProof="1"/>
              <a:t>Interested in self-development and </a:t>
            </a:r>
            <a:br>
              <a:rPr lang="en-US" noProof="1"/>
            </a:br>
            <a:r>
              <a:rPr lang="en-US" noProof="1"/>
              <a:t>business</a:t>
            </a:r>
          </a:p>
          <a:p>
            <a:pPr lvl="1"/>
            <a:r>
              <a:rPr lang="en-US" noProof="1"/>
              <a:t>Mountain lover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335881-9A66-4891-8861-AA9ADCB70C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18412" y="1676400"/>
            <a:ext cx="3505200" cy="3369042"/>
          </a:xfrm>
          <a:prstGeom prst="roundRect">
            <a:avLst>
              <a:gd name="adj" fmla="val 11924"/>
            </a:avLst>
          </a:prstGeom>
        </p:spPr>
      </p:pic>
    </p:spTree>
    <p:extLst>
      <p:ext uri="{BB962C8B-B14F-4D97-AF65-F5344CB8AC3E}">
        <p14:creationId xmlns:p14="http://schemas.microsoft.com/office/powerpoint/2010/main" val="3450926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4948085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Database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399533" y="5788744"/>
            <a:ext cx="9336630" cy="688256"/>
          </a:xfrm>
        </p:spPr>
        <p:txBody>
          <a:bodyPr/>
          <a:lstStyle/>
          <a:p>
            <a:r>
              <a:rPr lang="en-US" dirty="0"/>
              <a:t>Course Details and Schedule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612" y="1760689"/>
            <a:ext cx="1929602" cy="192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kesypsy.web.auth.gr/images/icons/calenda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239" y="1760689"/>
            <a:ext cx="1927676" cy="19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854" y="877279"/>
            <a:ext cx="5541744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69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Lessons: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20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 </a:t>
            </a:r>
            <a:r>
              <a:rPr lang="en-US" dirty="0"/>
              <a:t>(onsite + YouTube videos)</a:t>
            </a:r>
          </a:p>
          <a:p>
            <a:pPr>
              <a:lnSpc>
                <a:spcPct val="114000"/>
              </a:lnSpc>
            </a:pPr>
            <a:r>
              <a:rPr lang="en-US" dirty="0"/>
              <a:t>Practical exercises (in class):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40 hours</a:t>
            </a:r>
          </a:p>
          <a:p>
            <a:pPr>
              <a:lnSpc>
                <a:spcPct val="114000"/>
              </a:lnSpc>
            </a:pPr>
            <a:r>
              <a:rPr lang="en-US" dirty="0"/>
              <a:t>Homework: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0-50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</a:t>
            </a:r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dirty="0"/>
              <a:t>Time frame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21-May-2018 – 12-Aug-2018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and Schedule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19414" y="14724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812" y="3578121"/>
            <a:ext cx="4005419" cy="2670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0903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Why the slides are in English?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language</a:t>
            </a:r>
            <a:br>
              <a:rPr lang="en-US" dirty="0"/>
            </a:br>
            <a:r>
              <a:rPr lang="en-US" dirty="0"/>
              <a:t>of the software engineers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Specific terminology should be in English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Translations are inaccurate and funny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English</a:t>
            </a:r>
            <a:r>
              <a:rPr lang="en-US" dirty="0"/>
              <a:t>!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No excuses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2012" y="43687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4412" y="1371600"/>
            <a:ext cx="2481600" cy="24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21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Students can either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RFID chip </a:t>
            </a:r>
            <a:r>
              <a:rPr lang="en-US" dirty="0"/>
              <a:t>from SoftUni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use their own chip / card</a:t>
            </a:r>
            <a:r>
              <a:rPr lang="bg-BG" dirty="0"/>
              <a:t> (125</a:t>
            </a:r>
            <a:r>
              <a:rPr lang="en-US" dirty="0"/>
              <a:t> KHz)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Register your chip number in your SoftUni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Check-in at the reception every time</a:t>
            </a:r>
            <a:br>
              <a:rPr lang="bg-BG" dirty="0"/>
            </a:br>
            <a:r>
              <a:rPr lang="en-US" dirty="0"/>
              <a:t>when you come</a:t>
            </a:r>
            <a:r>
              <a:rPr lang="bg-BG" dirty="0"/>
              <a:t> </a:t>
            </a:r>
            <a:r>
              <a:rPr lang="en-US" dirty="0"/>
              <a:t>in SoftUni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See your last visits in your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RFID Chip</a:t>
            </a:r>
          </a:p>
        </p:txBody>
      </p:sp>
      <p:pic>
        <p:nvPicPr>
          <p:cNvPr id="11" name="Picture 2" descr="http://www.robotshop.com/media/catalog/product/cache/1/image/515x515/9df78eab33525d08d6e5fb8d27136e95/p/a/parallax-125khz-rfid-tag-key-fo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685800"/>
            <a:ext cx="2082394" cy="2082395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tronglink-rfid.com/image/readers/sl10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4114800"/>
            <a:ext cx="2265326" cy="2265326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50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06256"/>
            <a:ext cx="8938472" cy="820600"/>
          </a:xfrm>
        </p:spPr>
        <p:txBody>
          <a:bodyPr/>
          <a:lstStyle/>
          <a:p>
            <a:r>
              <a:rPr lang="en-US" dirty="0"/>
              <a:t>Database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92632"/>
            <a:ext cx="89384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6612" y="609600"/>
            <a:ext cx="2819400" cy="3991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94" y="1824790"/>
            <a:ext cx="3539718" cy="2744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http://www.nakov.com/wp-content/uploads/2014/05/image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47012" y="2034103"/>
            <a:ext cx="3581400" cy="25378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135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Mandatory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Final exam – 85%</a:t>
            </a:r>
          </a:p>
          <a:p>
            <a:pPr lvl="1"/>
            <a:r>
              <a:rPr lang="en-US" dirty="0"/>
              <a:t>Exercises &amp; homework – 15%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Bonuses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Presence in class – 5% bonus</a:t>
            </a:r>
          </a:p>
          <a:p>
            <a:pPr lvl="1"/>
            <a:r>
              <a:rPr lang="en-US" dirty="0"/>
              <a:t>Forum activity – bonus 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/>
              <a:t>%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812" y="4038600"/>
            <a:ext cx="3243214" cy="20761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8084107" y="1669837"/>
            <a:ext cx="3238074" cy="176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is mainly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work in class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Lesson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slides + live demos + exercises</a:t>
            </a:r>
          </a:p>
          <a:p>
            <a:pPr lvl="1"/>
            <a:r>
              <a:rPr lang="en-US" dirty="0"/>
              <a:t>Exercise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only exercises</a:t>
            </a:r>
          </a:p>
          <a:p>
            <a:pPr>
              <a:spcBef>
                <a:spcPts val="2400"/>
              </a:spcBef>
            </a:pPr>
            <a:r>
              <a:rPr lang="en-US" dirty="0"/>
              <a:t>How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submit</a:t>
            </a:r>
            <a:r>
              <a:rPr lang="en-US" dirty="0"/>
              <a:t> your homework?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Submitted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</a:p>
          <a:p>
            <a:pPr>
              <a:spcBef>
                <a:spcPts val="2400"/>
              </a:spcBef>
            </a:pPr>
            <a:r>
              <a:rPr lang="en-US" dirty="0"/>
              <a:t>Do your homework when it's due!</a:t>
            </a:r>
          </a:p>
          <a:p>
            <a:pPr lvl="1"/>
            <a:r>
              <a:rPr lang="en-US" dirty="0"/>
              <a:t>Assignments pile up quickly</a:t>
            </a:r>
          </a:p>
          <a:p>
            <a:pPr>
              <a:spcBef>
                <a:spcPts val="24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 &amp; Exercises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1088" y="4343400"/>
            <a:ext cx="3049724" cy="19424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988288" y="1371600"/>
            <a:ext cx="2135324" cy="2662128"/>
          </a:xfrm>
          <a:prstGeom prst="roundRect">
            <a:avLst>
              <a:gd name="adj" fmla="val 749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5541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Schedule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Exams and Evaluation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8A4321C1-0DAC-40C4-A4A0-54B7CB929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6182" y="1156770"/>
            <a:ext cx="2272230" cy="22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212" y="3831530"/>
            <a:ext cx="2035872" cy="203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9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0412" y="1771245"/>
            <a:ext cx="8763000" cy="1060732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</a:t>
            </a:r>
            <a:b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</a:b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databases-basics-ms-sql-server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60412" y="3694544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softuni.bg/forum/categories/63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4806" y="3337070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3044" y="1410856"/>
            <a:ext cx="1374490" cy="1374490"/>
          </a:xfrm>
          <a:prstGeom prst="rect">
            <a:avLst/>
          </a:prstGeom>
        </p:spPr>
      </p:pic>
      <p:sp>
        <p:nvSpPr>
          <p:cNvPr id="16" name="Rounded Rectangle 6"/>
          <p:cNvSpPr/>
          <p:nvPr/>
        </p:nvSpPr>
        <p:spPr>
          <a:xfrm>
            <a:off x="760412" y="5289612"/>
            <a:ext cx="8763000" cy="1094836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facebook.com/groups/</a:t>
            </a: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</a:b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SoftUniCsharpDBFundamentalsMay2018/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3411" y="5130712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5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/>
              <a:t>,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>
                <a:solidFill>
                  <a:schemeClr val="tx2">
                    <a:lumMod val="75000"/>
                  </a:schemeClr>
                </a:solidFill>
              </a:rPr>
            </a:br>
            <a:r>
              <a:rPr lang="en-US"/>
              <a:t>and </a:t>
            </a:r>
            <a:r>
              <a:rPr lang="en-US" dirty="0"/>
              <a:t>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DB Fundamentals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SQL Server &amp; Management Studio</a:t>
            </a:r>
            <a:br>
              <a:rPr lang="en-US" dirty="0"/>
            </a:br>
            <a:r>
              <a:rPr lang="en-US" dirty="0">
                <a:hlinkClick r:id="rId3"/>
              </a:rPr>
              <a:t>https://www.microsoft.com/en-us/sql-server/sql-server-2017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Visual Studio 2017 – </a:t>
            </a:r>
            <a:r>
              <a:rPr lang="en-US" dirty="0">
                <a:hlinkClick r:id="rId4"/>
              </a:rPr>
              <a:t>https://www.visualstudio.com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433" y="4343400"/>
            <a:ext cx="2723321" cy="1663872"/>
          </a:xfrm>
          <a:prstGeom prst="roundRect">
            <a:avLst>
              <a:gd name="adj" fmla="val 2286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869" y="4343400"/>
            <a:ext cx="4350417" cy="16638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71" y="4346620"/>
            <a:ext cx="1660652" cy="1660652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92003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https://softuni.bg/courses/databases-basics-ms-sql-server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8EF2B6-5B18-47E6-AE3D-42EA1A2B96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567" y="4608985"/>
            <a:ext cx="1445788" cy="12655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C623F3-71FC-417F-953C-73AEBE3765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260" y="2118450"/>
            <a:ext cx="1677939" cy="13252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2ABBA6-2710-4367-A72F-C5AA4C27FD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338" y="2267719"/>
            <a:ext cx="1652328" cy="13103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0021D02-9F07-4CC9-B34C-976257B256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338" y="3770366"/>
            <a:ext cx="1614229" cy="12239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82A620D-B684-4306-A7BB-0754B29D90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479" y="3691174"/>
            <a:ext cx="1737500" cy="13031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6F20E7-C26B-4553-999E-B09B8B59C1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881" y="2906941"/>
            <a:ext cx="1742213" cy="13209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5B42EF1-0313-4D11-8527-B99266BD36D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812" y="1295400"/>
            <a:ext cx="1693536" cy="128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30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2015" y="1200163"/>
            <a:ext cx="604158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  <p:pic>
        <p:nvPicPr>
          <p:cNvPr id="444419" name="Picture 444418">
            <a:hlinkClick r:id="rId5"/>
            <a:extLst>
              <a:ext uri="{FF2B5EF4-FFF2-40B4-BE49-F238E27FC236}">
                <a16:creationId xmlns:a16="http://schemas.microsoft.com/office/drawing/2014/main" id="{11AB864B-16DB-4E79-8D1D-17DC466451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812" y="2829281"/>
            <a:ext cx="6858000" cy="1600200"/>
          </a:xfrm>
          <a:prstGeom prst="roundRect">
            <a:avLst>
              <a:gd name="adj" fmla="val 4155"/>
            </a:avLst>
          </a:prstGeom>
        </p:spPr>
      </p:pic>
      <p:pic>
        <p:nvPicPr>
          <p:cNvPr id="444421" name="Picture 444420">
            <a:hlinkClick r:id="rId7"/>
            <a:extLst>
              <a:ext uri="{FF2B5EF4-FFF2-40B4-BE49-F238E27FC236}">
                <a16:creationId xmlns:a16="http://schemas.microsoft.com/office/drawing/2014/main" id="{802FA4FB-578E-4705-B215-7F8F37CE13F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9227" y="4744163"/>
            <a:ext cx="4214369" cy="1768085"/>
          </a:xfrm>
          <a:prstGeom prst="roundRect">
            <a:avLst>
              <a:gd name="adj" fmla="val 2634"/>
            </a:avLst>
          </a:prstGeom>
        </p:spPr>
      </p:pic>
      <p:pic>
        <p:nvPicPr>
          <p:cNvPr id="444423" name="Picture 444422">
            <a:hlinkClick r:id="rId9"/>
            <a:extLst>
              <a:ext uri="{FF2B5EF4-FFF2-40B4-BE49-F238E27FC236}">
                <a16:creationId xmlns:a16="http://schemas.microsoft.com/office/drawing/2014/main" id="{EF7BD900-3620-4A4E-AAB5-2F447B3E49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4744162"/>
            <a:ext cx="6858000" cy="1768085"/>
          </a:xfrm>
          <a:prstGeom prst="roundRect">
            <a:avLst>
              <a:gd name="adj" fmla="val 5533"/>
            </a:avLst>
          </a:prstGeom>
        </p:spPr>
      </p:pic>
      <p:pic>
        <p:nvPicPr>
          <p:cNvPr id="444425" name="Picture 444424">
            <a:hlinkClick r:id="rId11"/>
            <a:extLst>
              <a:ext uri="{FF2B5EF4-FFF2-40B4-BE49-F238E27FC236}">
                <a16:creationId xmlns:a16="http://schemas.microsoft.com/office/drawing/2014/main" id="{31ED335E-3E51-4A9B-86AC-097CE7D2D4D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667" y="2829280"/>
            <a:ext cx="4212781" cy="1600200"/>
          </a:xfrm>
          <a:prstGeom prst="roundRect">
            <a:avLst>
              <a:gd name="adj" fmla="val 3568"/>
            </a:avLst>
          </a:prstGeom>
        </p:spPr>
      </p:pic>
      <p:pic>
        <p:nvPicPr>
          <p:cNvPr id="444427" name="Picture 444426">
            <a:hlinkClick r:id="rId13"/>
            <a:extLst>
              <a:ext uri="{FF2B5EF4-FFF2-40B4-BE49-F238E27FC236}">
                <a16:creationId xmlns:a16="http://schemas.microsoft.com/office/drawing/2014/main" id="{C30DB1A6-D05A-495D-B01B-A5BAE54F89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200162"/>
            <a:ext cx="5062695" cy="1313474"/>
          </a:xfrm>
          <a:prstGeom prst="roundRect">
            <a:avLst>
              <a:gd name="adj" fmla="val 3378"/>
            </a:avLst>
          </a:prstGeom>
        </p:spPr>
      </p:pic>
    </p:spTree>
    <p:extLst>
      <p:ext uri="{BB962C8B-B14F-4D97-AF65-F5344CB8AC3E}">
        <p14:creationId xmlns:p14="http://schemas.microsoft.com/office/powerpoint/2010/main" val="582614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3104112"/>
            <a:ext cx="4423164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06733"/>
            <a:ext cx="3661164" cy="1576334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4961886"/>
            <a:ext cx="6678008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8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5551" y="1185153"/>
            <a:ext cx="3538056" cy="1597914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" y="1163573"/>
            <a:ext cx="3609026" cy="1619494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2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612" y="3139471"/>
            <a:ext cx="6678008" cy="1466011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1293583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Databases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18464" y="3900303"/>
            <a:ext cx="11062348" cy="1568497"/>
          </a:xfrm>
        </p:spPr>
        <p:txBody>
          <a:bodyPr/>
          <a:lstStyle/>
          <a:p>
            <a:r>
              <a:rPr lang="en-US" dirty="0"/>
              <a:t>DB Fundamentals Module @ SoftUni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204264" y="5602568"/>
            <a:ext cx="9690748" cy="798231"/>
          </a:xfrm>
        </p:spPr>
        <p:txBody>
          <a:bodyPr/>
          <a:lstStyle/>
          <a:p>
            <a:r>
              <a:rPr lang="en-US" dirty="0"/>
              <a:t>Intensive 4 Months Databases Training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8693" r="-92671" b="-1"/>
          <a:stretch/>
        </p:blipFill>
        <p:spPr>
          <a:xfrm>
            <a:off x="1903412" y="1447800"/>
            <a:ext cx="8382000" cy="2806797"/>
          </a:xfrm>
          <a:prstGeom prst="roundRect">
            <a:avLst>
              <a:gd name="adj" fmla="val 7269"/>
            </a:avLst>
          </a:prstGeom>
          <a:solidFill>
            <a:schemeClr val="tx1"/>
          </a:solidFill>
        </p:spPr>
      </p:pic>
      <p:sp>
        <p:nvSpPr>
          <p:cNvPr id="4" name="TextBox 3"/>
          <p:cNvSpPr txBox="1"/>
          <p:nvPr/>
        </p:nvSpPr>
        <p:spPr>
          <a:xfrm>
            <a:off x="2589212" y="1524000"/>
            <a:ext cx="701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Fundamentals</a:t>
            </a:r>
          </a:p>
        </p:txBody>
      </p:sp>
    </p:spTree>
    <p:extLst>
      <p:ext uri="{BB962C8B-B14F-4D97-AF65-F5344CB8AC3E}">
        <p14:creationId xmlns:p14="http://schemas.microsoft.com/office/powerpoint/2010/main" val="2514112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months </a:t>
            </a:r>
            <a:r>
              <a:rPr lang="en-US" dirty="0"/>
              <a:t>intensive database development training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times weekly</a:t>
            </a:r>
            <a:r>
              <a:rPr lang="en-US" dirty="0"/>
              <a:t>, lots of live coding, homework and projects</a:t>
            </a:r>
          </a:p>
          <a:p>
            <a:r>
              <a:rPr lang="en-US" dirty="0"/>
              <a:t>Part 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DB Basics</a:t>
            </a:r>
          </a:p>
          <a:p>
            <a:pPr lvl="1"/>
            <a:r>
              <a:rPr lang="en-US" dirty="0"/>
              <a:t>SQL Server Concepts, SQL &amp; T-SQL, table relationships …</a:t>
            </a:r>
          </a:p>
          <a:p>
            <a:r>
              <a:rPr lang="en-US" dirty="0"/>
              <a:t>Part II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DB Advanced</a:t>
            </a:r>
          </a:p>
          <a:p>
            <a:pPr lvl="1"/>
            <a:r>
              <a:rPr lang="en-US" dirty="0"/>
              <a:t>ADO.NET, Building an ORM Framework, Entity Framework Core, advanced queries, architecture, working with JSON and XML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Fundamentals Module Goals</a:t>
            </a:r>
          </a:p>
        </p:txBody>
      </p:sp>
    </p:spTree>
    <p:extLst>
      <p:ext uri="{BB962C8B-B14F-4D97-AF65-F5344CB8AC3E}">
        <p14:creationId xmlns:p14="http://schemas.microsoft.com/office/powerpoint/2010/main" val="19583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DB Fundamentals Module – Timeline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27922" y="2876045"/>
            <a:ext cx="2778486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Database</a:t>
            </a:r>
          </a:p>
          <a:p>
            <a:pPr algn="ctr"/>
            <a:r>
              <a:rPr lang="en-US" sz="2200" b="1" dirty="0">
                <a:solidFill>
                  <a:prstClr val="black"/>
                </a:solidFill>
              </a:rPr>
              <a:t>Basics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b="1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5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9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21-May-2018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24-Jun-2018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351212" y="2876046"/>
            <a:ext cx="5486400" cy="3143754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Database</a:t>
            </a:r>
            <a:br>
              <a:rPr lang="en-US" sz="2200" b="1" dirty="0">
                <a:solidFill>
                  <a:prstClr val="black"/>
                </a:solidFill>
              </a:rPr>
            </a:br>
            <a:r>
              <a:rPr lang="en-US" sz="2200" b="1" dirty="0">
                <a:solidFill>
                  <a:prstClr val="black"/>
                </a:solidFill>
              </a:rPr>
              <a:t>Advanced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teamwork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7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18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25-Jun-2018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12-Aug-2018</a:t>
            </a:r>
            <a:endParaRPr lang="bg-BG" sz="1800" dirty="0">
              <a:solidFill>
                <a:prstClr val="black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95314" y="1990563"/>
            <a:ext cx="11337898" cy="532600"/>
            <a:chOff x="395314" y="1838163"/>
            <a:chExt cx="9280498" cy="532600"/>
          </a:xfrm>
        </p:grpSpPr>
        <p:cxnSp>
          <p:nvCxnSpPr>
            <p:cNvPr id="71" name="Straight Connector 70"/>
            <p:cNvCxnSpPr/>
            <p:nvPr/>
          </p:nvCxnSpPr>
          <p:spPr>
            <a:xfrm>
              <a:off x="395314" y="2097141"/>
              <a:ext cx="9280498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511822" y="1838163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2778154" y="1845485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044487" y="1852806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1086978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2220444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653102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3937535" y="198229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7313823" y="1845485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9580156" y="1852806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5622647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6756113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6188771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7888852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9022318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454975" y="19859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3189064" y="19859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4623633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4" name="TextBox 43"/>
          <p:cNvSpPr txBox="1"/>
          <p:nvPr/>
        </p:nvSpPr>
        <p:spPr>
          <a:xfrm>
            <a:off x="8882417" y="2876044"/>
            <a:ext cx="2726944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Re-Take Exams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400" dirty="0">
              <a:solidFill>
                <a:prstClr val="black"/>
              </a:solidFill>
            </a:endParaRPr>
          </a:p>
          <a:p>
            <a:r>
              <a:rPr lang="en-US" sz="1600" dirty="0">
                <a:solidFill>
                  <a:prstClr val="black"/>
                </a:solidFill>
              </a:rPr>
              <a:t>2 Exams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</a:rPr>
              <a:t>Date pending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2668" y="1504890"/>
            <a:ext cx="1574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21-May-2018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090800" y="1504890"/>
            <a:ext cx="1471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24-Jun-2018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624216" y="1504890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12-Aug-2018</a:t>
            </a:r>
          </a:p>
        </p:txBody>
      </p:sp>
    </p:spTree>
    <p:extLst>
      <p:ext uri="{BB962C8B-B14F-4D97-AF65-F5344CB8AC3E}">
        <p14:creationId xmlns:p14="http://schemas.microsoft.com/office/powerpoint/2010/main" val="214438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7" grpId="0" animBg="1"/>
      <p:bldP spid="44" grpId="0" animBg="1"/>
      <p:bldP spid="4" grpId="0"/>
      <p:bldP spid="48" grpId="0"/>
      <p:bldP spid="5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91035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Database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51456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10" name="Picture Placeholder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16" t="-21824" r="-4532" b="1115"/>
          <a:stretch/>
        </p:blipFill>
        <p:spPr>
          <a:xfrm>
            <a:off x="3733800" y="902146"/>
            <a:ext cx="4646612" cy="3679212"/>
          </a:xfrm>
          <a:prstGeom prst="roundRect">
            <a:avLst>
              <a:gd name="adj" fmla="val 7586"/>
            </a:avLst>
          </a:prstGeom>
          <a:solidFill>
            <a:schemeClr val="tx1"/>
          </a:solidFill>
        </p:spPr>
      </p:pic>
      <p:pic>
        <p:nvPicPr>
          <p:cNvPr id="12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4007">
            <a:off x="1076641" y="1859986"/>
            <a:ext cx="1901667" cy="1901665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08412" y="902146"/>
            <a:ext cx="17716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Basics</a:t>
            </a:r>
          </a:p>
        </p:txBody>
      </p:sp>
      <p:pic>
        <p:nvPicPr>
          <p:cNvPr id="9" name="Picture 2" descr="http://media.tumblr.com/a1b563bf83b9bb363597c13e76fde1b4/tumblr_inline_mfsrwy0g4r1rxkxb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2018314"/>
            <a:ext cx="1743249" cy="15678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076945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9180599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 Basics </a:t>
            </a:r>
            <a:r>
              <a:rPr lang="en-US" dirty="0"/>
              <a:t>course provides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Basic database and query concepts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Establishes fundamentals for further DB trainings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Content: SQL syntax, data types, programmability</a:t>
            </a:r>
          </a:p>
          <a:p>
            <a:pPr>
              <a:lnSpc>
                <a:spcPct val="110000"/>
              </a:lnSpc>
            </a:pPr>
            <a:r>
              <a:rPr lang="en-US" dirty="0"/>
              <a:t>What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covered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Client-side implementations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API Libraries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pic>
        <p:nvPicPr>
          <p:cNvPr id="1026" name="Picture 2" descr="Резултат с изображение за missing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945" y="4148398"/>
            <a:ext cx="1963534" cy="196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media.tumblr.com/a1b563bf83b9bb363597c13e76fde1b4/tumblr_inline_mfsrwy0g4r1rxkxb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612" y="1828800"/>
            <a:ext cx="1530338" cy="13763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98188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pic>
        <p:nvPicPr>
          <p:cNvPr id="6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193" y="1546435"/>
            <a:ext cx="1806365" cy="180636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DB intro, data definition and data types</a:t>
            </a:r>
          </a:p>
          <a:p>
            <a:pPr>
              <a:lnSpc>
                <a:spcPct val="100000"/>
              </a:lnSpc>
            </a:pPr>
            <a:r>
              <a:rPr lang="en-US" dirty="0"/>
              <a:t>Basic CRUD, intro to SQL</a:t>
            </a:r>
          </a:p>
          <a:p>
            <a:pPr>
              <a:lnSpc>
                <a:spcPct val="100000"/>
              </a:lnSpc>
            </a:pPr>
            <a:r>
              <a:rPr lang="en-US" dirty="0"/>
              <a:t>Built-in functions with T-SQL</a:t>
            </a:r>
          </a:p>
          <a:p>
            <a:pPr>
              <a:lnSpc>
                <a:spcPct val="100000"/>
              </a:lnSpc>
            </a:pPr>
            <a:r>
              <a:rPr lang="en-US" dirty="0"/>
              <a:t>Data aggregation</a:t>
            </a:r>
          </a:p>
          <a:p>
            <a:pPr>
              <a:lnSpc>
                <a:spcPct val="100000"/>
              </a:lnSpc>
            </a:pPr>
            <a:r>
              <a:rPr lang="en-US" dirty="0"/>
              <a:t>Table relationships</a:t>
            </a:r>
          </a:p>
          <a:p>
            <a:pPr>
              <a:lnSpc>
                <a:spcPct val="100000"/>
              </a:lnSpc>
            </a:pPr>
            <a:r>
              <a:rPr lang="en-US" dirty="0"/>
              <a:t>Subqueries and joins</a:t>
            </a:r>
          </a:p>
          <a:p>
            <a:pPr>
              <a:lnSpc>
                <a:spcPct val="100000"/>
              </a:lnSpc>
            </a:pPr>
            <a:r>
              <a:rPr lang="en-US" dirty="0"/>
              <a:t>Database Programmability</a:t>
            </a:r>
          </a:p>
        </p:txBody>
      </p:sp>
      <p:pic>
        <p:nvPicPr>
          <p:cNvPr id="1026" name="Picture 2" descr="Резултат с изображение за cont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158" y="4195608"/>
            <a:ext cx="1906254" cy="199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media.tumblr.com/a1b563bf83b9bb363597c13e76fde1b4/tumblr_inline_mfsrwy0g4r1rxkxb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61895">
            <a:off x="9754220" y="4620623"/>
            <a:ext cx="1530338" cy="1376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71888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561" y="914400"/>
            <a:ext cx="6242845" cy="4157832"/>
          </a:xfrm>
          <a:prstGeom prst="roundRect">
            <a:avLst>
              <a:gd name="adj" fmla="val 1547"/>
            </a:avLst>
          </a:prstGeom>
        </p:spPr>
      </p:pic>
    </p:spTree>
    <p:extLst>
      <p:ext uri="{BB962C8B-B14F-4D97-AF65-F5344CB8AC3E}">
        <p14:creationId xmlns:p14="http://schemas.microsoft.com/office/powerpoint/2010/main" val="2209424934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1763</TotalTime>
  <Words>789</Words>
  <Application>Microsoft Office PowerPoint</Application>
  <PresentationFormat>Custom</PresentationFormat>
  <Paragraphs>192</Paragraphs>
  <Slides>27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Consolas</vt:lpstr>
      <vt:lpstr>Wingdings</vt:lpstr>
      <vt:lpstr>Wingdings 2</vt:lpstr>
      <vt:lpstr>SoftUni 16x9</vt:lpstr>
      <vt:lpstr>C# Database Fundamentals with Microsoft SQL Server</vt:lpstr>
      <vt:lpstr>Table of Contents</vt:lpstr>
      <vt:lpstr>DB Fundamentals Module @ SoftUni</vt:lpstr>
      <vt:lpstr>DB Fundamentals Module Goals</vt:lpstr>
      <vt:lpstr>DB Fundamentals Module – Timeline</vt:lpstr>
      <vt:lpstr>Database Basics</vt:lpstr>
      <vt:lpstr>Course Objectives</vt:lpstr>
      <vt:lpstr>Course Topics</vt:lpstr>
      <vt:lpstr>The Trainers Team</vt:lpstr>
      <vt:lpstr>Trainers Team</vt:lpstr>
      <vt:lpstr>Trainers Team</vt:lpstr>
      <vt:lpstr>Database Basics</vt:lpstr>
      <vt:lpstr>Training Duration and Schedule</vt:lpstr>
      <vt:lpstr>Why English?</vt:lpstr>
      <vt:lpstr>Your RFID Chip</vt:lpstr>
      <vt:lpstr>Database Basics</vt:lpstr>
      <vt:lpstr>Scoring System for the Course</vt:lpstr>
      <vt:lpstr>Homework Assignments &amp; Exercises</vt:lpstr>
      <vt:lpstr>Resources</vt:lpstr>
      <vt:lpstr>Course Web Site, Forum and FB Group</vt:lpstr>
      <vt:lpstr>The DB Fundamentals Slides and Videos</vt:lpstr>
      <vt:lpstr>Recommended Software</vt:lpstr>
      <vt:lpstr>Course Introduction</vt:lpstr>
      <vt:lpstr>SoftUni Diamond Partners</vt:lpstr>
      <vt:lpstr>SoftUni Diamond Partners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University</dc:title>
  <dc:subject>Software Development Course</dc:subject>
  <dc:creator>Software University Foundation</dc:creator>
  <cp:keywords>Databases, SQL, programming, SoftUni, Software University, programming, software development, software engineering, course, database systems</cp:keywords>
  <dc:description>Software University Foundation - http://softuni.org</dc:description>
  <cp:lastModifiedBy>Vladimir Damyanovski</cp:lastModifiedBy>
  <cp:revision>85</cp:revision>
  <dcterms:created xsi:type="dcterms:W3CDTF">2014-01-02T17:00:34Z</dcterms:created>
  <dcterms:modified xsi:type="dcterms:W3CDTF">2018-05-21T15:55:45Z</dcterms:modified>
  <cp:category>db;databases;sql;programming;computer programming;software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